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6" r:id="rId5"/>
    <p:sldId id="258" r:id="rId6"/>
    <p:sldId id="257" r:id="rId7"/>
    <p:sldId id="278" r:id="rId8"/>
    <p:sldId id="259" r:id="rId9"/>
    <p:sldId id="279" r:id="rId10"/>
    <p:sldId id="280" r:id="rId11"/>
    <p:sldId id="281" r:id="rId12"/>
    <p:sldId id="260" r:id="rId13"/>
    <p:sldId id="261" r:id="rId14"/>
    <p:sldId id="282" r:id="rId15"/>
    <p:sldId id="262" r:id="rId16"/>
    <p:sldId id="27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6432" autoAdjust="0"/>
  </p:normalViewPr>
  <p:slideViewPr>
    <p:cSldViewPr snapToGrid="0">
      <p:cViewPr varScale="1">
        <p:scale>
          <a:sx n="82" d="100"/>
          <a:sy n="82" d="100"/>
        </p:scale>
        <p:origin x="720"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10/25/2023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10/25/2023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2</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7</a:t>
            </a:fld>
            <a:endParaRPr lang="en-US" dirty="0"/>
          </a:p>
        </p:txBody>
      </p:sp>
    </p:spTree>
    <p:extLst>
      <p:ext uri="{BB962C8B-B14F-4D97-AF65-F5344CB8AC3E}">
        <p14:creationId xmlns:p14="http://schemas.microsoft.com/office/powerpoint/2010/main" val="8555881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hyperlink" Target="https://blog.toright.com/posts/1214/mysql-%E6%96%B0%E5%A2%9E%E4%BD%BF%E7%94%A8%E8%80%85%E8%88%87%E6%AC%8A%E9%99%90%E8%A8%AD%E5%AE%9A-%E7%AD%86%E8%A8%98.html" TargetMode="External"/><Relationship Id="rId7"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hyperlink" Target="https://luciamonterorodriguez.com/conoce-que-te-ofrece-microsoft-power-bi/" TargetMode="External"/><Relationship Id="rId5" Type="http://schemas.openxmlformats.org/officeDocument/2006/relationships/image" Target="../media/image29.png"/><Relationship Id="rId4" Type="http://schemas.openxmlformats.org/officeDocument/2006/relationships/hyperlink" Target="https://creativecommons.org/licenses/by-nd/3.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88427" y="2358701"/>
            <a:ext cx="5412260" cy="1929505"/>
          </a:xfrm>
        </p:spPr>
        <p:txBody>
          <a:bodyPr/>
          <a:lstStyle/>
          <a:p>
            <a:r>
              <a:rPr lang="en-US" dirty="0"/>
              <a:t>The </a:t>
            </a:r>
            <a:r>
              <a:rPr lang="en-US" dirty="0" err="1"/>
              <a:t>cococap</a:t>
            </a:r>
            <a:r>
              <a:rPr lang="en-US" dirty="0"/>
              <a:t> </a:t>
            </a:r>
            <a:r>
              <a:rPr lang="en-US" dirty="0" err="1"/>
              <a:t>hr</a:t>
            </a:r>
            <a:r>
              <a:rPr lang="en-US" dirty="0"/>
              <a:t> analytics report</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901687" y="4288206"/>
            <a:ext cx="4989628" cy="816022"/>
          </a:xfrm>
        </p:spPr>
        <p:txBody>
          <a:bodyPr>
            <a:normAutofit/>
          </a:bodyPr>
          <a:lstStyle/>
          <a:p>
            <a:r>
              <a:rPr lang="en-US" dirty="0" err="1"/>
              <a:t>Oyinda</a:t>
            </a:r>
            <a:r>
              <a:rPr lang="en-US" dirty="0"/>
              <a:t> Olatunde</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4846177" y="1461676"/>
            <a:ext cx="2261520" cy="580029"/>
          </a:xfrm>
        </p:spPr>
        <p:txBody>
          <a:bodyPr/>
          <a:lstStyle/>
          <a:p>
            <a:r>
              <a:rPr lang="en-US" dirty="0"/>
              <a:t>findings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819149" y="2304647"/>
            <a:ext cx="10315575" cy="1940149"/>
          </a:xfrm>
        </p:spPr>
        <p:txBody>
          <a:bodyPr/>
          <a:lstStyle/>
          <a:p>
            <a:pPr algn="l">
              <a:lnSpc>
                <a:spcPct val="100000"/>
              </a:lnSpc>
            </a:pPr>
            <a:r>
              <a:rPr lang="en-US" sz="1500" b="1" i="0" dirty="0">
                <a:effectLst/>
                <a:latin typeface="-apple-system"/>
              </a:rPr>
              <a:t>1.Gender Breakdown</a:t>
            </a:r>
            <a:r>
              <a:rPr lang="en-US" sz="1500" b="0" i="0" dirty="0">
                <a:effectLst/>
                <a:latin typeface="-apple-system"/>
              </a:rPr>
              <a:t>: The company has more male employees, but there is a gender balance between male and female employees. However, a very small number of the company identify as gender non-conforming.</a:t>
            </a:r>
          </a:p>
          <a:p>
            <a:pPr algn="l">
              <a:lnSpc>
                <a:spcPct val="100000"/>
              </a:lnSpc>
            </a:pPr>
            <a:endParaRPr lang="en-US" sz="1500" b="0" i="0" dirty="0">
              <a:effectLst/>
              <a:latin typeface="-apple-system"/>
            </a:endParaRPr>
          </a:p>
          <a:p>
            <a:pPr algn="l">
              <a:lnSpc>
                <a:spcPct val="100000"/>
              </a:lnSpc>
            </a:pPr>
            <a:r>
              <a:rPr lang="en-US" sz="1500" b="1" i="0" dirty="0">
                <a:effectLst/>
                <a:latin typeface="-apple-system"/>
              </a:rPr>
              <a:t>2. Race/Ethnicity Diversity</a:t>
            </a:r>
            <a:r>
              <a:rPr lang="en-US" sz="1500" b="0" i="0" dirty="0">
                <a:effectLst/>
                <a:latin typeface="-apple-system"/>
              </a:rPr>
              <a:t>: White employees make up the largest single racial group within the company. However, the company has a good distribution of employees who are not white. With the total number of POC (people of </a:t>
            </a:r>
            <a:r>
              <a:rPr lang="en-US" sz="1500" b="0" i="0" dirty="0" err="1">
                <a:effectLst/>
                <a:latin typeface="-apple-system"/>
              </a:rPr>
              <a:t>colour</a:t>
            </a:r>
            <a:r>
              <a:rPr lang="en-US" sz="1500" b="0" i="0" dirty="0">
                <a:effectLst/>
                <a:latin typeface="-apple-system"/>
              </a:rPr>
              <a:t>) employees being greater than the number of white employees.</a:t>
            </a:r>
          </a:p>
          <a:p>
            <a:pPr algn="l">
              <a:lnSpc>
                <a:spcPct val="100000"/>
              </a:lnSpc>
            </a:pPr>
            <a:endParaRPr lang="en-US" sz="1500" b="0" i="0" dirty="0">
              <a:effectLst/>
              <a:latin typeface="-apple-system"/>
            </a:endParaRPr>
          </a:p>
          <a:p>
            <a:pPr algn="l">
              <a:lnSpc>
                <a:spcPct val="100000"/>
              </a:lnSpc>
            </a:pPr>
            <a:r>
              <a:rPr lang="en-US" sz="1500" b="1" i="0" dirty="0">
                <a:effectLst/>
                <a:latin typeface="-apple-system"/>
              </a:rPr>
              <a:t>3. Age Distribution</a:t>
            </a:r>
            <a:r>
              <a:rPr lang="en-US" sz="1500" b="0" i="0" dirty="0">
                <a:effectLst/>
                <a:latin typeface="-apple-system"/>
              </a:rPr>
              <a:t>: Most of the employees are between the ages 25 - 54. Less than 1.5k employees are above the age of 55 and less than 2k employees are between the ages 18 - 24.</a:t>
            </a:r>
          </a:p>
          <a:p>
            <a:pPr algn="l">
              <a:lnSpc>
                <a:spcPct val="100000"/>
              </a:lnSpc>
            </a:pPr>
            <a:r>
              <a:rPr lang="en-US" sz="1500" b="1" i="0" dirty="0">
                <a:effectLst/>
                <a:latin typeface="-apple-system"/>
              </a:rPr>
              <a:t>4. Location Distribution</a:t>
            </a:r>
            <a:r>
              <a:rPr lang="en-US" sz="1500" b="0" i="0" dirty="0">
                <a:effectLst/>
                <a:latin typeface="-apple-system"/>
              </a:rPr>
              <a:t>: Nearly 75% of the employees work at the headquarters, versus remote locations.</a:t>
            </a:r>
          </a:p>
          <a:p>
            <a:pPr algn="l">
              <a:lnSpc>
                <a:spcPct val="100000"/>
              </a:lnSpc>
            </a:pPr>
            <a:endParaRPr lang="en-US" sz="1500" b="0" i="0" dirty="0">
              <a:effectLst/>
              <a:latin typeface="-apple-system"/>
            </a:endParaRPr>
          </a:p>
          <a:p>
            <a:pPr algn="l">
              <a:lnSpc>
                <a:spcPct val="100000"/>
              </a:lnSpc>
            </a:pPr>
            <a:r>
              <a:rPr lang="en-US" sz="1500" b="1" i="0" dirty="0">
                <a:effectLst/>
                <a:latin typeface="-apple-system"/>
              </a:rPr>
              <a:t>5. Average Tenure of Terminated Employees</a:t>
            </a:r>
            <a:r>
              <a:rPr lang="en-US" sz="1500" b="0" i="0" dirty="0">
                <a:effectLst/>
                <a:latin typeface="-apple-system"/>
              </a:rPr>
              <a:t>: The average length of employment for employees who have been terminated is 7 years.</a:t>
            </a:r>
          </a:p>
          <a:p>
            <a:pPr>
              <a:lnSpc>
                <a:spcPct val="100000"/>
              </a:lnSpc>
            </a:pPr>
            <a:endParaRPr lang="en-ZA" sz="1500" dirty="0"/>
          </a:p>
        </p:txBody>
      </p:sp>
    </p:spTree>
    <p:extLst>
      <p:ext uri="{BB962C8B-B14F-4D97-AF65-F5344CB8AC3E}">
        <p14:creationId xmlns:p14="http://schemas.microsoft.com/office/powerpoint/2010/main" val="2011919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4846177" y="1461676"/>
            <a:ext cx="2261520" cy="580029"/>
          </a:xfrm>
        </p:spPr>
        <p:txBody>
          <a:bodyPr/>
          <a:lstStyle/>
          <a:p>
            <a:r>
              <a:rPr lang="en-US" dirty="0"/>
              <a:t>findings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819149" y="2304647"/>
            <a:ext cx="10315575" cy="1940149"/>
          </a:xfrm>
        </p:spPr>
        <p:txBody>
          <a:bodyPr/>
          <a:lstStyle/>
          <a:p>
            <a:pPr algn="l">
              <a:lnSpc>
                <a:spcPct val="100000"/>
              </a:lnSpc>
            </a:pPr>
            <a:r>
              <a:rPr lang="en-US" sz="1500" b="1" i="0" dirty="0">
                <a:effectLst/>
                <a:latin typeface="-apple-system"/>
              </a:rPr>
              <a:t>6. Employee Distribution in Departments</a:t>
            </a:r>
            <a:r>
              <a:rPr lang="en-US" sz="1500" b="0" i="0" dirty="0">
                <a:effectLst/>
                <a:latin typeface="-apple-system"/>
              </a:rPr>
              <a:t>: Most of the employees work within the engineering department. Accounting comes second. The least amount of employees work within the auditing department.</a:t>
            </a:r>
          </a:p>
          <a:p>
            <a:pPr algn="l">
              <a:lnSpc>
                <a:spcPct val="100000"/>
              </a:lnSpc>
            </a:pPr>
            <a:endParaRPr lang="en-US" sz="1500" b="0" i="0" dirty="0">
              <a:effectLst/>
              <a:latin typeface="-apple-system"/>
            </a:endParaRPr>
          </a:p>
          <a:p>
            <a:pPr algn="l">
              <a:lnSpc>
                <a:spcPct val="100000"/>
              </a:lnSpc>
            </a:pPr>
            <a:r>
              <a:rPr lang="en-US" sz="1500" b="1" i="0" dirty="0">
                <a:effectLst/>
                <a:latin typeface="-apple-system"/>
              </a:rPr>
              <a:t>7. Turnover Rate by Department</a:t>
            </a:r>
            <a:r>
              <a:rPr lang="en-US" sz="1500" b="0" i="0" dirty="0">
                <a:effectLst/>
                <a:latin typeface="-apple-system"/>
              </a:rPr>
              <a:t>: The auditing department has the highest turnover rate of 0.15.</a:t>
            </a:r>
          </a:p>
          <a:p>
            <a:pPr algn="l">
              <a:lnSpc>
                <a:spcPct val="100000"/>
              </a:lnSpc>
            </a:pPr>
            <a:endParaRPr lang="en-US" sz="1500" b="0" i="0" dirty="0">
              <a:effectLst/>
              <a:latin typeface="-apple-system"/>
            </a:endParaRPr>
          </a:p>
          <a:p>
            <a:pPr algn="l">
              <a:lnSpc>
                <a:spcPct val="100000"/>
              </a:lnSpc>
            </a:pPr>
            <a:r>
              <a:rPr lang="en-US" sz="1500" b="1" i="0" dirty="0">
                <a:effectLst/>
                <a:latin typeface="-apple-system"/>
              </a:rPr>
              <a:t>8. Location of Employees</a:t>
            </a:r>
            <a:r>
              <a:rPr lang="en-US" sz="1500" b="0" i="0" dirty="0">
                <a:effectLst/>
                <a:latin typeface="-apple-system"/>
              </a:rPr>
              <a:t>: Ohio has the highest number of employees, at 14,788. The remaining employees are distributed nearly evenly across Michigan, Pennsylvania, Illinois, Indiana, Kentucky, and Wisconsin.</a:t>
            </a:r>
          </a:p>
          <a:p>
            <a:pPr algn="l">
              <a:lnSpc>
                <a:spcPct val="100000"/>
              </a:lnSpc>
            </a:pPr>
            <a:endParaRPr lang="en-US" sz="1500" b="0" i="0" dirty="0">
              <a:effectLst/>
              <a:latin typeface="-apple-system"/>
            </a:endParaRPr>
          </a:p>
          <a:p>
            <a:pPr algn="l">
              <a:lnSpc>
                <a:spcPct val="100000"/>
              </a:lnSpc>
            </a:pPr>
            <a:r>
              <a:rPr lang="en-US" sz="1500" b="1" i="0" dirty="0">
                <a:effectLst/>
                <a:latin typeface="-apple-system"/>
              </a:rPr>
              <a:t>9. Employee Count Trend</a:t>
            </a:r>
            <a:r>
              <a:rPr lang="en-US" sz="1500" b="0" i="0" dirty="0">
                <a:effectLst/>
                <a:latin typeface="-apple-system"/>
              </a:rPr>
              <a:t>: The rate of termination has increased while the rate of hire has gone down by a bit, but not much.</a:t>
            </a:r>
          </a:p>
        </p:txBody>
      </p:sp>
    </p:spTree>
    <p:extLst>
      <p:ext uri="{BB962C8B-B14F-4D97-AF65-F5344CB8AC3E}">
        <p14:creationId xmlns:p14="http://schemas.microsoft.com/office/powerpoint/2010/main" val="2652959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a:xfrm>
            <a:off x="5425440" y="2741026"/>
            <a:ext cx="5147310" cy="2357066"/>
          </a:xfrm>
        </p:spPr>
        <p:txBody>
          <a:bodyPr/>
          <a:lstStyle/>
          <a:p>
            <a:r>
              <a:rPr lang="en-US" dirty="0"/>
              <a:t>conclusions</a:t>
            </a:r>
          </a:p>
        </p:txBody>
      </p:sp>
    </p:spTree>
    <p:extLst>
      <p:ext uri="{BB962C8B-B14F-4D97-AF65-F5344CB8AC3E}">
        <p14:creationId xmlns:p14="http://schemas.microsoft.com/office/powerpoint/2010/main" val="3716496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5679441" y="1259911"/>
            <a:ext cx="5124189" cy="492302"/>
          </a:xfrm>
        </p:spPr>
        <p:txBody>
          <a:bodyPr/>
          <a:lstStyle/>
          <a:p>
            <a:r>
              <a:rPr lang="en-US" dirty="0"/>
              <a:t>conclusion</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5746116" y="1752213"/>
            <a:ext cx="4856479" cy="2413388"/>
          </a:xfrm>
        </p:spPr>
        <p:txBody>
          <a:bodyPr/>
          <a:lstStyle/>
          <a:p>
            <a:pPr>
              <a:lnSpc>
                <a:spcPct val="100000"/>
              </a:lnSpc>
            </a:pPr>
            <a:r>
              <a:rPr lang="en-US" sz="1500" b="0" i="0" dirty="0">
                <a:effectLst/>
                <a:latin typeface="-apple-system"/>
              </a:rPr>
              <a:t>In conclusion, the HR analytics project revealed a relatively balanced gender distribution, a diverse racial/ethnic composition, and a predominant age group of employees between 25 and 54. The majority of employees work at the company's headquarters, and the average tenure of terminated employees is 7 years. Engineering and accounting departments have the highest employee counts, while the auditing department experiences the highest turnover rate. Ohio houses the largest workforce, and there's a concerning trend of increasing terminations with a slight decline in hiring.</a:t>
            </a:r>
            <a:endParaRPr lang="en-US" sz="1500" dirty="0"/>
          </a:p>
        </p:txBody>
      </p:sp>
    </p:spTree>
    <p:extLst>
      <p:ext uri="{BB962C8B-B14F-4D97-AF65-F5344CB8AC3E}">
        <p14:creationId xmlns:p14="http://schemas.microsoft.com/office/powerpoint/2010/main" val="2946034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931600" y="609031"/>
            <a:ext cx="4989629" cy="960717"/>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068899"/>
          </a:xfrm>
        </p:spPr>
        <p:txBody>
          <a:bodyPr>
            <a:noAutofit/>
          </a:bodyPr>
          <a:lstStyle/>
          <a:p>
            <a:r>
              <a:rPr lang="en-US" sz="3200" dirty="0" err="1"/>
              <a:t>Oyinda</a:t>
            </a:r>
            <a:r>
              <a:rPr lang="en-US" sz="3200" dirty="0"/>
              <a:t> Olatunde</a:t>
            </a:r>
          </a:p>
          <a:p>
            <a:r>
              <a:rPr lang="en-US" sz="3200" dirty="0"/>
              <a:t>oyinda.olatunde@gmail.com​</a:t>
            </a:r>
          </a:p>
        </p:txBody>
      </p:sp>
      <p:sp>
        <p:nvSpPr>
          <p:cNvPr id="2" name="Text Placeholder 8">
            <a:extLst>
              <a:ext uri="{FF2B5EF4-FFF2-40B4-BE49-F238E27FC236}">
                <a16:creationId xmlns:a16="http://schemas.microsoft.com/office/drawing/2014/main" id="{3D5141B5-2A67-560D-3487-EACE53027D34}"/>
              </a:ext>
            </a:extLst>
          </p:cNvPr>
          <p:cNvSpPr txBox="1">
            <a:spLocks/>
          </p:cNvSpPr>
          <p:nvPr/>
        </p:nvSpPr>
        <p:spPr>
          <a:xfrm>
            <a:off x="931600" y="1481812"/>
            <a:ext cx="4989628" cy="1068899"/>
          </a:xfrm>
          <a:prstGeom prst="rect">
            <a:avLst/>
          </a:prstGeom>
        </p:spPr>
        <p:txBody>
          <a:bodyPr>
            <a:noAutofit/>
          </a:bodyPr>
          <a:lstStyle>
            <a:lvl1pPr marL="0" indent="0" algn="ctr" defTabSz="914400" rtl="0" eaLnBrk="1" latinLnBrk="0" hangingPunct="1">
              <a:lnSpc>
                <a:spcPct val="150000"/>
              </a:lnSpc>
              <a:spcBef>
                <a:spcPts val="0"/>
              </a:spcBef>
              <a:buFont typeface="Arial" panose="020B0604020202020204" pitchFamily="34" charset="0"/>
              <a:buNone/>
              <a:defRPr sz="180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Please feel free to share this presentation​</a:t>
            </a:r>
          </a:p>
        </p:txBody>
      </p:sp>
    </p:spTree>
    <p:extLst>
      <p:ext uri="{BB962C8B-B14F-4D97-AF65-F5344CB8AC3E}">
        <p14:creationId xmlns:p14="http://schemas.microsoft.com/office/powerpoint/2010/main" val="280694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4919354" cy="667498"/>
          </a:xfrm>
        </p:spPr>
        <p:txBody>
          <a:bodyPr/>
          <a:lstStyle/>
          <a:p>
            <a:r>
              <a:rPr lang="en-US" dirty="0"/>
              <a:t>outline</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4199594" y="1873815"/>
            <a:ext cx="2556579" cy="365125"/>
          </a:xfrm>
        </p:spPr>
        <p:txBody>
          <a:bodyPr/>
          <a:lstStyle/>
          <a:p>
            <a:r>
              <a:rPr lang="en-US" dirty="0"/>
              <a:t>Executive Summary</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4199594" y="2351800"/>
            <a:ext cx="2556578" cy="365125"/>
          </a:xfrm>
        </p:spPr>
        <p:txBody>
          <a:bodyPr/>
          <a:lstStyle/>
          <a:p>
            <a:r>
              <a:rPr lang="en-US" dirty="0"/>
              <a:t>Introduction</a:t>
            </a:r>
          </a:p>
        </p:txBody>
      </p:sp>
      <p:sp>
        <p:nvSpPr>
          <p:cNvPr id="45" name="Text Placeholder 44">
            <a:extLst>
              <a:ext uri="{FF2B5EF4-FFF2-40B4-BE49-F238E27FC236}">
                <a16:creationId xmlns:a16="http://schemas.microsoft.com/office/drawing/2014/main" id="{23B5DB8F-544D-4B8A-98F5-10157CB5781F}"/>
              </a:ext>
            </a:extLst>
          </p:cNvPr>
          <p:cNvSpPr>
            <a:spLocks noGrp="1"/>
          </p:cNvSpPr>
          <p:nvPr>
            <p:ph type="body" sz="quarter" idx="24"/>
          </p:nvPr>
        </p:nvSpPr>
        <p:spPr>
          <a:xfrm>
            <a:off x="4199595" y="2829785"/>
            <a:ext cx="2556577" cy="365125"/>
          </a:xfrm>
        </p:spPr>
        <p:txBody>
          <a:bodyPr/>
          <a:lstStyle/>
          <a:p>
            <a:r>
              <a:rPr lang="en-US" dirty="0"/>
              <a:t>Methodology</a:t>
            </a:r>
          </a:p>
        </p:txBody>
      </p:sp>
      <p:sp>
        <p:nvSpPr>
          <p:cNvPr id="43" name="Text Placeholder 42">
            <a:extLst>
              <a:ext uri="{FF2B5EF4-FFF2-40B4-BE49-F238E27FC236}">
                <a16:creationId xmlns:a16="http://schemas.microsoft.com/office/drawing/2014/main" id="{F1C997B7-3BCB-422D-B850-6AD06C8FB9D1}"/>
              </a:ext>
            </a:extLst>
          </p:cNvPr>
          <p:cNvSpPr>
            <a:spLocks noGrp="1"/>
          </p:cNvSpPr>
          <p:nvPr>
            <p:ph type="body" sz="quarter" idx="23"/>
          </p:nvPr>
        </p:nvSpPr>
        <p:spPr>
          <a:xfrm>
            <a:off x="4199594" y="3307770"/>
            <a:ext cx="2556578" cy="365125"/>
          </a:xfrm>
        </p:spPr>
        <p:txBody>
          <a:bodyPr/>
          <a:lstStyle/>
          <a:p>
            <a:r>
              <a:rPr lang="en-US" dirty="0"/>
              <a:t>Results</a:t>
            </a:r>
          </a:p>
        </p:txBody>
      </p:sp>
      <p:sp>
        <p:nvSpPr>
          <p:cNvPr id="12" name="Text Placeholder 42">
            <a:extLst>
              <a:ext uri="{FF2B5EF4-FFF2-40B4-BE49-F238E27FC236}">
                <a16:creationId xmlns:a16="http://schemas.microsoft.com/office/drawing/2014/main" id="{112FFFCA-A1CA-6456-48EF-EF786F224834}"/>
              </a:ext>
            </a:extLst>
          </p:cNvPr>
          <p:cNvSpPr txBox="1">
            <a:spLocks/>
          </p:cNvSpPr>
          <p:nvPr/>
        </p:nvSpPr>
        <p:spPr>
          <a:xfrm>
            <a:off x="4199594" y="3786173"/>
            <a:ext cx="2556578"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Findings</a:t>
            </a:r>
          </a:p>
        </p:txBody>
      </p:sp>
      <p:sp>
        <p:nvSpPr>
          <p:cNvPr id="15" name="Text Placeholder 42">
            <a:extLst>
              <a:ext uri="{FF2B5EF4-FFF2-40B4-BE49-F238E27FC236}">
                <a16:creationId xmlns:a16="http://schemas.microsoft.com/office/drawing/2014/main" id="{15DFF549-1CCB-2F70-43DC-6AF2AE81C3CF}"/>
              </a:ext>
            </a:extLst>
          </p:cNvPr>
          <p:cNvSpPr txBox="1">
            <a:spLocks/>
          </p:cNvSpPr>
          <p:nvPr/>
        </p:nvSpPr>
        <p:spPr>
          <a:xfrm>
            <a:off x="4199594" y="4263740"/>
            <a:ext cx="2556578"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Conclusion</a:t>
            </a:r>
          </a:p>
        </p:txBody>
      </p:sp>
    </p:spTree>
    <p:extLst>
      <p:ext uri="{BB962C8B-B14F-4D97-AF65-F5344CB8AC3E}">
        <p14:creationId xmlns:p14="http://schemas.microsoft.com/office/powerpoint/2010/main" val="3109501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1922946"/>
            <a:ext cx="4803444" cy="538038"/>
          </a:xfrm>
        </p:spPr>
        <p:txBody>
          <a:bodyPr/>
          <a:lstStyle/>
          <a:p>
            <a:r>
              <a:rPr lang="en-US" dirty="0"/>
              <a:t>Executive summary</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459686"/>
            <a:ext cx="5433872" cy="2872039"/>
          </a:xfrm>
        </p:spPr>
        <p:txBody>
          <a:bodyPr/>
          <a:lstStyle/>
          <a:p>
            <a:r>
              <a:rPr lang="en-US" b="0" i="0" dirty="0">
                <a:effectLst/>
                <a:latin typeface="Söhne"/>
              </a:rPr>
              <a:t>In our data analytics project for Cococap, we conducted a comprehensive analysis of HR data from a dataset containing 22,214 records and 13 columns. The project involved rigorous data cleaning and preprocessing to ensure data quality. Leveraging Power BI for visualization, our analysis revealed critical insights into employee demographics, turnover rates, departmental trends, and tenure analysis, empowering Cococap with actionable recommendations for strategic HR decision-making.</a:t>
            </a:r>
            <a:endParaRPr lang="en-US" dirty="0"/>
          </a:p>
        </p:txBody>
      </p:sp>
      <p:pic>
        <p:nvPicPr>
          <p:cNvPr id="116" name="Picture Placeholder 115" descr="A group of people in a room">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663453" y="1433033"/>
            <a:ext cx="3527091" cy="3463540"/>
          </a:xfrm>
        </p:spPr>
      </p:pic>
    </p:spTree>
    <p:extLst>
      <p:ext uri="{BB962C8B-B14F-4D97-AF65-F5344CB8AC3E}">
        <p14:creationId xmlns:p14="http://schemas.microsoft.com/office/powerpoint/2010/main" val="2184235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8ABCBBC9-D2F7-48B4-9184-C97F038376BF}"/>
              </a:ext>
            </a:extLst>
          </p:cNvPr>
          <p:cNvSpPr>
            <a:spLocks noGrp="1"/>
          </p:cNvSpPr>
          <p:nvPr>
            <p:ph type="title"/>
          </p:nvPr>
        </p:nvSpPr>
        <p:spPr>
          <a:xfrm>
            <a:off x="2434082" y="2232234"/>
            <a:ext cx="7323836" cy="743753"/>
          </a:xfrm>
        </p:spPr>
        <p:txBody>
          <a:bodyPr/>
          <a:lstStyle/>
          <a:p>
            <a:r>
              <a:rPr lang="en-US" dirty="0"/>
              <a:t>Introduction</a:t>
            </a:r>
          </a:p>
        </p:txBody>
      </p:sp>
      <p:sp>
        <p:nvSpPr>
          <p:cNvPr id="39" name="Text Placeholder 38">
            <a:extLst>
              <a:ext uri="{FF2B5EF4-FFF2-40B4-BE49-F238E27FC236}">
                <a16:creationId xmlns:a16="http://schemas.microsoft.com/office/drawing/2014/main" id="{17B27968-7017-4680-8585-A31AFCFC0A6B}"/>
              </a:ext>
            </a:extLst>
          </p:cNvPr>
          <p:cNvSpPr>
            <a:spLocks noGrp="1"/>
          </p:cNvSpPr>
          <p:nvPr>
            <p:ph type="body" sz="quarter" idx="20"/>
          </p:nvPr>
        </p:nvSpPr>
        <p:spPr>
          <a:xfrm>
            <a:off x="1598284" y="2971707"/>
            <a:ext cx="8995431" cy="2329657"/>
          </a:xfrm>
        </p:spPr>
        <p:txBody>
          <a:bodyPr/>
          <a:lstStyle/>
          <a:p>
            <a:pPr algn="ctr"/>
            <a:r>
              <a:rPr lang="en-US" sz="2000" b="0" i="0" dirty="0">
                <a:effectLst/>
                <a:latin typeface="Söhne"/>
              </a:rPr>
              <a:t>In this presentation, we delve into a HR Data Analytics project for Cococap, where I've rigorously analyzed a dataset containing 22,214 records and 13 columns. I focus on data cleaning, preprocessing, and visualization through Power BI has uncovered vital insights and trends to inform strategic HR decision-making.</a:t>
            </a:r>
            <a:endParaRPr lang="en-US" sz="2000" dirty="0"/>
          </a:p>
        </p:txBody>
      </p:sp>
    </p:spTree>
    <p:extLst>
      <p:ext uri="{BB962C8B-B14F-4D97-AF65-F5344CB8AC3E}">
        <p14:creationId xmlns:p14="http://schemas.microsoft.com/office/powerpoint/2010/main" val="3462545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736057" y="1802740"/>
            <a:ext cx="4719884" cy="580030"/>
          </a:xfrm>
        </p:spPr>
        <p:txBody>
          <a:bodyPr/>
          <a:lstStyle/>
          <a:p>
            <a:r>
              <a:rPr lang="en-US" dirty="0"/>
              <a:t>methodology</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p:cNvCxnSpPr>
          <p:nvPr/>
        </p:nvCxnSpPr>
        <p:spPr>
          <a:xfrm>
            <a:off x="3765273" y="3637643"/>
            <a:ext cx="518115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a:spLocks noChangeAspect="1"/>
          </p:cNvSpPr>
          <p:nvPr/>
        </p:nvSpPr>
        <p:spPr>
          <a:xfrm>
            <a:off x="5451347" y="2821178"/>
            <a:ext cx="1289304" cy="1289304"/>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a:spLocks noChangeAspect="1"/>
          </p:cNvSpPr>
          <p:nvPr/>
        </p:nvSpPr>
        <p:spPr>
          <a:xfrm>
            <a:off x="8438349" y="2821178"/>
            <a:ext cx="1289304" cy="1289304"/>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a:spLocks noChangeAspect="1"/>
          </p:cNvSpPr>
          <p:nvPr/>
        </p:nvSpPr>
        <p:spPr>
          <a:xfrm>
            <a:off x="2510400" y="2820940"/>
            <a:ext cx="1289541" cy="1289542"/>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1917101" y="4223203"/>
            <a:ext cx="2640803" cy="365125"/>
          </a:xfrm>
        </p:spPr>
        <p:txBody>
          <a:bodyPr/>
          <a:lstStyle/>
          <a:p>
            <a:r>
              <a:rPr lang="en-US" dirty="0"/>
              <a:t>MySQL</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1917101" y="4538718"/>
            <a:ext cx="2640803" cy="1616414"/>
          </a:xfrm>
        </p:spPr>
        <p:txBody>
          <a:bodyPr/>
          <a:lstStyle/>
          <a:p>
            <a:pPr>
              <a:lnSpc>
                <a:spcPct val="100000"/>
              </a:lnSpc>
            </a:pPr>
            <a:r>
              <a:rPr lang="en-US" b="0" i="0" dirty="0">
                <a:effectLst/>
                <a:latin typeface="Söhne"/>
              </a:rPr>
              <a:t>MySQL serves as the data storage and management system, housing the HR dataset for seamless access and retrieval in real-time.</a:t>
            </a:r>
            <a:endParaRPr lang="en-US" dirty="0"/>
          </a:p>
        </p:txBody>
      </p:sp>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4775598" y="4226891"/>
            <a:ext cx="2640803" cy="365125"/>
          </a:xfrm>
        </p:spPr>
        <p:txBody>
          <a:bodyPr/>
          <a:lstStyle/>
          <a:p>
            <a:r>
              <a:rPr lang="en-US" dirty="0"/>
              <a:t>Power BI</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4775599" y="4542406"/>
            <a:ext cx="2640803" cy="1616414"/>
          </a:xfrm>
        </p:spPr>
        <p:txBody>
          <a:bodyPr/>
          <a:lstStyle/>
          <a:p>
            <a:pPr>
              <a:lnSpc>
                <a:spcPct val="100000"/>
              </a:lnSpc>
            </a:pPr>
            <a:r>
              <a:rPr lang="en-US" b="0" i="0" dirty="0">
                <a:effectLst/>
                <a:latin typeface="Söhne"/>
              </a:rPr>
              <a:t>Power BI is our tool of choice for data visualization, providing interactive dashboards and reports to convey key insights from the HR data effectively.</a:t>
            </a:r>
            <a:endParaRPr lang="en-US" dirty="0"/>
          </a:p>
        </p:txBody>
      </p:sp>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7634096" y="4210759"/>
            <a:ext cx="2640803" cy="365125"/>
          </a:xfrm>
        </p:spPr>
        <p:txBody>
          <a:bodyPr/>
          <a:lstStyle/>
          <a:p>
            <a:r>
              <a:rPr lang="en-US" dirty="0"/>
              <a:t>GitHub</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7634096" y="4526274"/>
            <a:ext cx="2640803" cy="1616414"/>
          </a:xfrm>
        </p:spPr>
        <p:txBody>
          <a:bodyPr/>
          <a:lstStyle/>
          <a:p>
            <a:pPr>
              <a:lnSpc>
                <a:spcPct val="100000"/>
              </a:lnSpc>
            </a:pPr>
            <a:r>
              <a:rPr lang="en-US" b="0" i="0" dirty="0">
                <a:effectLst/>
                <a:latin typeface="Söhne"/>
              </a:rPr>
              <a:t>GitHub plays a central role in collaboration and version control, ensuring that the project is efficiently shared, tracked, and improved by the team.</a:t>
            </a:r>
            <a:endParaRPr lang="en-US" dirty="0"/>
          </a:p>
        </p:txBody>
      </p:sp>
      <p:pic>
        <p:nvPicPr>
          <p:cNvPr id="5" name="Picture 4" descr="A logo with a dolphin">
            <a:extLst>
              <a:ext uri="{FF2B5EF4-FFF2-40B4-BE49-F238E27FC236}">
                <a16:creationId xmlns:a16="http://schemas.microsoft.com/office/drawing/2014/main" id="{664FF6C2-46EF-5CE6-2F23-FD5548C7DBE3}"/>
              </a:ext>
            </a:extLst>
          </p:cNvPr>
          <p:cNvPicPr>
            <a:picLocks noChangeAspect="1"/>
          </p:cNvPicPr>
          <p:nvPr/>
        </p:nvPicPr>
        <p:blipFill>
          <a:blip r:embed="rId2">
            <a:duotone>
              <a:schemeClr val="accent6">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45067" y="2795623"/>
            <a:ext cx="1220206" cy="1220206"/>
          </a:xfrm>
          <a:prstGeom prst="rect">
            <a:avLst/>
          </a:prstGeom>
        </p:spPr>
      </p:pic>
      <p:sp>
        <p:nvSpPr>
          <p:cNvPr id="6" name="TextBox 5">
            <a:extLst>
              <a:ext uri="{FF2B5EF4-FFF2-40B4-BE49-F238E27FC236}">
                <a16:creationId xmlns:a16="http://schemas.microsoft.com/office/drawing/2014/main" id="{73DAFCEA-C736-9D0C-CE26-CC57FD63154B}"/>
              </a:ext>
            </a:extLst>
          </p:cNvPr>
          <p:cNvSpPr txBox="1"/>
          <p:nvPr/>
        </p:nvSpPr>
        <p:spPr>
          <a:xfrm>
            <a:off x="2667000" y="6858000"/>
            <a:ext cx="6858000" cy="230832"/>
          </a:xfrm>
          <a:prstGeom prst="rect">
            <a:avLst/>
          </a:prstGeom>
          <a:noFill/>
        </p:spPr>
        <p:txBody>
          <a:bodyPr wrap="square" rtlCol="0">
            <a:spAutoFit/>
          </a:bodyPr>
          <a:lstStyle/>
          <a:p>
            <a:r>
              <a:rPr lang="en-US" sz="900">
                <a:hlinkClick r:id="rId3" tooltip="https://blog.toright.com/posts/1214/mysql-%E6%96%B0%E5%A2%9E%E4%BD%BF%E7%94%A8%E8%80%85%E8%88%87%E6%AC%8A%E9%99%90%E8%A8%AD%E5%AE%9A-%E7%AD%86%E8%A8%98.html"/>
              </a:rPr>
              <a:t>This Photo</a:t>
            </a:r>
            <a:r>
              <a:rPr lang="en-US" sz="900"/>
              <a:t> by Unknown Author is licensed under </a:t>
            </a:r>
            <a:r>
              <a:rPr lang="en-US" sz="900">
                <a:hlinkClick r:id="rId4" tooltip="https://creativecommons.org/licenses/by-nd/3.0/"/>
              </a:rPr>
              <a:t>CC BY-ND</a:t>
            </a:r>
            <a:endParaRPr lang="en-US" sz="900"/>
          </a:p>
        </p:txBody>
      </p:sp>
      <p:pic>
        <p:nvPicPr>
          <p:cNvPr id="20" name="Picture 19" descr="A yellow sign with black lines&#10;&#10;Description automatically generated">
            <a:extLst>
              <a:ext uri="{FF2B5EF4-FFF2-40B4-BE49-F238E27FC236}">
                <a16:creationId xmlns:a16="http://schemas.microsoft.com/office/drawing/2014/main" id="{54B51C60-107D-A316-514C-FE6FB582A5A9}"/>
              </a:ext>
            </a:extLst>
          </p:cNvPr>
          <p:cNvPicPr>
            <a:picLocks noChangeAspect="1"/>
          </p:cNvPicPr>
          <p:nvPr/>
        </p:nvPicPr>
        <p:blipFill>
          <a:blip r:embed="rId5">
            <a:duotone>
              <a:prstClr val="black"/>
              <a:schemeClr val="accent6">
                <a:tint val="45000"/>
                <a:satMod val="400000"/>
              </a:schemeClr>
            </a:duotone>
            <a:extLst>
              <a:ext uri="{837473B0-CC2E-450A-ABE3-18F120FF3D39}">
                <a1611:picAttrSrcUrl xmlns:a1611="http://schemas.microsoft.com/office/drawing/2016/11/main" r:id="rId6"/>
              </a:ext>
            </a:extLst>
          </a:blip>
          <a:stretch>
            <a:fillRect/>
          </a:stretch>
        </p:blipFill>
        <p:spPr>
          <a:xfrm>
            <a:off x="5583648" y="2927090"/>
            <a:ext cx="1035014" cy="1079214"/>
          </a:xfrm>
          <a:prstGeom prst="ellipse">
            <a:avLst/>
          </a:prstGeom>
          <a:ln w="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0" name="Picture 29" descr="A black background with a black square&#10;&#10;Description automatically generated with medium confidence">
            <a:extLst>
              <a:ext uri="{FF2B5EF4-FFF2-40B4-BE49-F238E27FC236}">
                <a16:creationId xmlns:a16="http://schemas.microsoft.com/office/drawing/2014/main" id="{EF35497D-ACFB-299E-DF16-634E91282B01}"/>
              </a:ext>
            </a:extLst>
          </p:cNvPr>
          <p:cNvPicPr>
            <a:picLocks noChangeAspect="1"/>
          </p:cNvPicPr>
          <p:nvPr/>
        </p:nvPicPr>
        <p:blipFill>
          <a:blip r:embed="rId7">
            <a:duotone>
              <a:schemeClr val="accent6">
                <a:shade val="45000"/>
                <a:satMod val="135000"/>
              </a:schemeClr>
              <a:prstClr val="white"/>
            </a:duotone>
          </a:blip>
          <a:stretch>
            <a:fillRect/>
          </a:stretch>
        </p:blipFill>
        <p:spPr>
          <a:xfrm>
            <a:off x="8590511" y="2975988"/>
            <a:ext cx="984980" cy="984980"/>
          </a:xfrm>
          <a:prstGeom prst="rect">
            <a:avLst/>
          </a:prstGeom>
        </p:spPr>
      </p:pic>
    </p:spTree>
    <p:extLst>
      <p:ext uri="{BB962C8B-B14F-4D97-AF65-F5344CB8AC3E}">
        <p14:creationId xmlns:p14="http://schemas.microsoft.com/office/powerpoint/2010/main" val="2961106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Results</a:t>
            </a:r>
          </a:p>
        </p:txBody>
      </p:sp>
    </p:spTree>
    <p:extLst>
      <p:ext uri="{BB962C8B-B14F-4D97-AF65-F5344CB8AC3E}">
        <p14:creationId xmlns:p14="http://schemas.microsoft.com/office/powerpoint/2010/main" val="2138990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8FA1AC37-B920-4C0A-855F-E5667B422755}"/>
              </a:ext>
            </a:extLst>
          </p:cNvPr>
          <p:cNvSpPr>
            <a:spLocks noGrp="1"/>
          </p:cNvSpPr>
          <p:nvPr>
            <p:ph type="title"/>
          </p:nvPr>
        </p:nvSpPr>
        <p:spPr>
          <a:xfrm>
            <a:off x="5506049" y="205489"/>
            <a:ext cx="5097428" cy="918377"/>
          </a:xfrm>
        </p:spPr>
        <p:txBody>
          <a:bodyPr/>
          <a:lstStyle/>
          <a:p>
            <a:r>
              <a:rPr lang="en-US" noProof="0" dirty="0"/>
              <a:t>results</a:t>
            </a:r>
            <a:endParaRPr lang="en-US" dirty="0"/>
          </a:p>
        </p:txBody>
      </p:sp>
      <p:pic>
        <p:nvPicPr>
          <p:cNvPr id="27" name="Picture 26">
            <a:extLst>
              <a:ext uri="{FF2B5EF4-FFF2-40B4-BE49-F238E27FC236}">
                <a16:creationId xmlns:a16="http://schemas.microsoft.com/office/drawing/2014/main" id="{DADC6FB6-BC8E-27B1-6B33-EDC514742989}"/>
              </a:ext>
            </a:extLst>
          </p:cNvPr>
          <p:cNvPicPr>
            <a:picLocks noChangeAspect="1"/>
          </p:cNvPicPr>
          <p:nvPr/>
        </p:nvPicPr>
        <p:blipFill rotWithShape="1">
          <a:blip r:embed="rId3"/>
          <a:srcRect l="29628"/>
          <a:stretch/>
        </p:blipFill>
        <p:spPr>
          <a:xfrm>
            <a:off x="454136" y="2743200"/>
            <a:ext cx="6519919" cy="3646630"/>
          </a:xfrm>
          <a:prstGeom prst="rect">
            <a:avLst/>
          </a:prstGeom>
        </p:spPr>
      </p:pic>
      <p:sp>
        <p:nvSpPr>
          <p:cNvPr id="28" name="Title 58">
            <a:extLst>
              <a:ext uri="{FF2B5EF4-FFF2-40B4-BE49-F238E27FC236}">
                <a16:creationId xmlns:a16="http://schemas.microsoft.com/office/drawing/2014/main" id="{B665C037-A55E-6C46-2152-8B63BE37E78F}"/>
              </a:ext>
            </a:extLst>
          </p:cNvPr>
          <p:cNvSpPr txBox="1">
            <a:spLocks/>
          </p:cNvSpPr>
          <p:nvPr/>
        </p:nvSpPr>
        <p:spPr>
          <a:xfrm>
            <a:off x="699732" y="2191283"/>
            <a:ext cx="6028726" cy="551917"/>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Employee count by state</a:t>
            </a:r>
          </a:p>
        </p:txBody>
      </p:sp>
      <p:sp>
        <p:nvSpPr>
          <p:cNvPr id="29" name="Text Placeholder 26">
            <a:extLst>
              <a:ext uri="{FF2B5EF4-FFF2-40B4-BE49-F238E27FC236}">
                <a16:creationId xmlns:a16="http://schemas.microsoft.com/office/drawing/2014/main" id="{4E6D836F-50C6-020C-F19B-65B8B9696FFD}"/>
              </a:ext>
            </a:extLst>
          </p:cNvPr>
          <p:cNvSpPr txBox="1">
            <a:spLocks/>
          </p:cNvSpPr>
          <p:nvPr/>
        </p:nvSpPr>
        <p:spPr>
          <a:xfrm>
            <a:off x="7451126" y="2743200"/>
            <a:ext cx="2640803" cy="16164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solidFill>
                  <a:schemeClr val="bg1"/>
                </a:solidFill>
                <a:latin typeface="Söhne"/>
              </a:rPr>
              <a:t>The result from the analysis show the density of employees in each state.</a:t>
            </a:r>
            <a:endParaRPr lang="en-US" sz="1800" dirty="0">
              <a:solidFill>
                <a:schemeClr val="bg1"/>
              </a:solidFill>
            </a:endParaRPr>
          </a:p>
        </p:txBody>
      </p:sp>
    </p:spTree>
    <p:extLst>
      <p:ext uri="{BB962C8B-B14F-4D97-AF65-F5344CB8AC3E}">
        <p14:creationId xmlns:p14="http://schemas.microsoft.com/office/powerpoint/2010/main" val="4170048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8F5D34E-F679-45F4-BFC9-B9B401E5FD9F}"/>
              </a:ext>
            </a:extLst>
          </p:cNvPr>
          <p:cNvSpPr>
            <a:spLocks noGrp="1"/>
          </p:cNvSpPr>
          <p:nvPr>
            <p:ph type="title"/>
          </p:nvPr>
        </p:nvSpPr>
        <p:spPr>
          <a:xfrm>
            <a:off x="692949" y="527542"/>
            <a:ext cx="6922876" cy="687834"/>
          </a:xfrm>
        </p:spPr>
        <p:txBody>
          <a:bodyPr/>
          <a:lstStyle/>
          <a:p>
            <a:r>
              <a:rPr lang="en-US" noProof="0" dirty="0"/>
              <a:t>results</a:t>
            </a:r>
            <a:endParaRPr lang="en-US" dirty="0"/>
          </a:p>
        </p:txBody>
      </p:sp>
      <p:pic>
        <p:nvPicPr>
          <p:cNvPr id="8" name="Picture 7">
            <a:extLst>
              <a:ext uri="{FF2B5EF4-FFF2-40B4-BE49-F238E27FC236}">
                <a16:creationId xmlns:a16="http://schemas.microsoft.com/office/drawing/2014/main" id="{0983F8A3-4E27-4FA5-9A98-5C3401E7D699}"/>
              </a:ext>
            </a:extLst>
          </p:cNvPr>
          <p:cNvPicPr>
            <a:picLocks noChangeAspect="1"/>
          </p:cNvPicPr>
          <p:nvPr/>
        </p:nvPicPr>
        <p:blipFill>
          <a:blip r:embed="rId2"/>
          <a:stretch>
            <a:fillRect/>
          </a:stretch>
        </p:blipFill>
        <p:spPr>
          <a:xfrm>
            <a:off x="692949" y="2068201"/>
            <a:ext cx="7346868" cy="2893853"/>
          </a:xfrm>
          <a:prstGeom prst="rect">
            <a:avLst/>
          </a:prstGeom>
        </p:spPr>
      </p:pic>
      <p:sp>
        <p:nvSpPr>
          <p:cNvPr id="9" name="Title 21">
            <a:extLst>
              <a:ext uri="{FF2B5EF4-FFF2-40B4-BE49-F238E27FC236}">
                <a16:creationId xmlns:a16="http://schemas.microsoft.com/office/drawing/2014/main" id="{53A92BE7-4157-0955-A76B-30D3883C578C}"/>
              </a:ext>
            </a:extLst>
          </p:cNvPr>
          <p:cNvSpPr txBox="1">
            <a:spLocks/>
          </p:cNvSpPr>
          <p:nvPr/>
        </p:nvSpPr>
        <p:spPr>
          <a:xfrm>
            <a:off x="588174" y="1590738"/>
            <a:ext cx="6922876" cy="687834"/>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Age distribution by gender</a:t>
            </a:r>
          </a:p>
        </p:txBody>
      </p:sp>
      <p:sp>
        <p:nvSpPr>
          <p:cNvPr id="10" name="Text Placeholder 26">
            <a:extLst>
              <a:ext uri="{FF2B5EF4-FFF2-40B4-BE49-F238E27FC236}">
                <a16:creationId xmlns:a16="http://schemas.microsoft.com/office/drawing/2014/main" id="{67F2DB35-5F3D-C5FB-F5C1-6C12D52F2ECA}"/>
              </a:ext>
            </a:extLst>
          </p:cNvPr>
          <p:cNvSpPr txBox="1">
            <a:spLocks/>
          </p:cNvSpPr>
          <p:nvPr/>
        </p:nvSpPr>
        <p:spPr>
          <a:xfrm>
            <a:off x="692949" y="5162550"/>
            <a:ext cx="7346868" cy="12477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solidFill>
                  <a:schemeClr val="bg1"/>
                </a:solidFill>
                <a:latin typeface="Söhne"/>
              </a:rPr>
              <a:t>The result from the analysis show the distribution of age across genders. Here we can see that there are a higher number of male employees in each age group, with the majority of employees being between the ages of 25 and 54.</a:t>
            </a:r>
            <a:endParaRPr lang="en-US" sz="1800" dirty="0">
              <a:solidFill>
                <a:schemeClr val="bg1"/>
              </a:solidFill>
            </a:endParaRPr>
          </a:p>
        </p:txBody>
      </p:sp>
    </p:spTree>
    <p:extLst>
      <p:ext uri="{BB962C8B-B14F-4D97-AF65-F5344CB8AC3E}">
        <p14:creationId xmlns:p14="http://schemas.microsoft.com/office/powerpoint/2010/main" val="3658344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1681618" y="205489"/>
            <a:ext cx="4936277" cy="499361"/>
          </a:xfrm>
        </p:spPr>
        <p:txBody>
          <a:bodyPr/>
          <a:lstStyle/>
          <a:p>
            <a:r>
              <a:rPr lang="en-US" dirty="0"/>
              <a:t>Result</a:t>
            </a:r>
          </a:p>
        </p:txBody>
      </p:sp>
      <p:pic>
        <p:nvPicPr>
          <p:cNvPr id="29" name="Picture 28">
            <a:extLst>
              <a:ext uri="{FF2B5EF4-FFF2-40B4-BE49-F238E27FC236}">
                <a16:creationId xmlns:a16="http://schemas.microsoft.com/office/drawing/2014/main" id="{19E1A652-5B63-9B1A-10A2-F3312656C0C3}"/>
              </a:ext>
            </a:extLst>
          </p:cNvPr>
          <p:cNvPicPr>
            <a:picLocks noChangeAspect="1"/>
          </p:cNvPicPr>
          <p:nvPr/>
        </p:nvPicPr>
        <p:blipFill>
          <a:blip r:embed="rId2"/>
          <a:stretch>
            <a:fillRect/>
          </a:stretch>
        </p:blipFill>
        <p:spPr>
          <a:xfrm>
            <a:off x="3731424" y="1671154"/>
            <a:ext cx="7529212" cy="2987299"/>
          </a:xfrm>
          <a:prstGeom prst="rect">
            <a:avLst/>
          </a:prstGeom>
        </p:spPr>
      </p:pic>
      <p:sp>
        <p:nvSpPr>
          <p:cNvPr id="30" name="Text Placeholder 26">
            <a:extLst>
              <a:ext uri="{FF2B5EF4-FFF2-40B4-BE49-F238E27FC236}">
                <a16:creationId xmlns:a16="http://schemas.microsoft.com/office/drawing/2014/main" id="{64FABCEA-BC36-0EAE-D85F-58448217FDC4}"/>
              </a:ext>
            </a:extLst>
          </p:cNvPr>
          <p:cNvSpPr txBox="1">
            <a:spLocks/>
          </p:cNvSpPr>
          <p:nvPr/>
        </p:nvSpPr>
        <p:spPr>
          <a:xfrm>
            <a:off x="3627861" y="4866816"/>
            <a:ext cx="7346868" cy="12477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solidFill>
                  <a:schemeClr val="bg1"/>
                </a:solidFill>
                <a:latin typeface="Söhne"/>
              </a:rPr>
              <a:t>The result from the analysis show the distribution of race within the company. Here we can see that white employees make up the larger racial group within the company, with the Native Hawaiian or Other Pacific Islander employees being the minority.</a:t>
            </a:r>
            <a:endParaRPr lang="en-US" sz="1800" dirty="0">
              <a:solidFill>
                <a:schemeClr val="bg1"/>
              </a:solidFill>
            </a:endParaRPr>
          </a:p>
        </p:txBody>
      </p:sp>
      <p:sp>
        <p:nvSpPr>
          <p:cNvPr id="31" name="Title 39">
            <a:extLst>
              <a:ext uri="{FF2B5EF4-FFF2-40B4-BE49-F238E27FC236}">
                <a16:creationId xmlns:a16="http://schemas.microsoft.com/office/drawing/2014/main" id="{6FFBB161-97F9-17AC-E35D-11C6C083357F}"/>
              </a:ext>
            </a:extLst>
          </p:cNvPr>
          <p:cNvSpPr txBox="1">
            <a:spLocks/>
          </p:cNvSpPr>
          <p:nvPr/>
        </p:nvSpPr>
        <p:spPr>
          <a:xfrm>
            <a:off x="3627861" y="1101793"/>
            <a:ext cx="4936277" cy="499361"/>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Race distribution</a:t>
            </a:r>
          </a:p>
        </p:txBody>
      </p:sp>
    </p:spTree>
    <p:extLst>
      <p:ext uri="{BB962C8B-B14F-4D97-AF65-F5344CB8AC3E}">
        <p14:creationId xmlns:p14="http://schemas.microsoft.com/office/powerpoint/2010/main" val="1968899"/>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28</TotalTime>
  <Words>766</Words>
  <Application>Microsoft Office PowerPoint</Application>
  <PresentationFormat>Widescreen</PresentationFormat>
  <Paragraphs>57</Paragraphs>
  <Slides>14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-apple-system</vt:lpstr>
      <vt:lpstr>Arial</vt:lpstr>
      <vt:lpstr>Calibri</vt:lpstr>
      <vt:lpstr>Century Gothic Bold</vt:lpstr>
      <vt:lpstr>Courier New</vt:lpstr>
      <vt:lpstr>Daytona Pro Light</vt:lpstr>
      <vt:lpstr>Söhne</vt:lpstr>
      <vt:lpstr>Office Theme</vt:lpstr>
      <vt:lpstr>The cococap hr analytics report</vt:lpstr>
      <vt:lpstr>outline</vt:lpstr>
      <vt:lpstr>Executive summary</vt:lpstr>
      <vt:lpstr>Introduction</vt:lpstr>
      <vt:lpstr>methodology</vt:lpstr>
      <vt:lpstr>Results</vt:lpstr>
      <vt:lpstr>results</vt:lpstr>
      <vt:lpstr>results</vt:lpstr>
      <vt:lpstr>Result</vt:lpstr>
      <vt:lpstr>findings</vt:lpstr>
      <vt:lpstr>findings</vt:lpstr>
      <vt:lpstr>conclusions</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cococap hr analytics report</dc:title>
  <dc:creator>Adetola Olatunde</dc:creator>
  <cp:lastModifiedBy>Adetola Olatunde</cp:lastModifiedBy>
  <cp:revision>2</cp:revision>
  <dcterms:created xsi:type="dcterms:W3CDTF">2023-10-25T18:43:23Z</dcterms:created>
  <dcterms:modified xsi:type="dcterms:W3CDTF">2023-10-25T19:53:09Z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2023-10-25T19:53:08Z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430706c3-cd9d-498c-b73c-c064006cc1a6</vt:lpwstr>
  </property>
  <property fmtid="{D5CDD505-2E9C-101B-9397-08002B2CF9AE}" pid="8" name="MSIP_Label_defa4170-0d19-0005-0004-bc88714345d2_ActionId">
    <vt:lpwstr>715aafad-89a1-469c-affe-348a8346f4b0</vt:lpwstr>
  </property>
  <property fmtid="{D5CDD505-2E9C-101B-9397-08002B2CF9AE}" pid="9" name="MSIP_Label_defa4170-0d19-0005-0004-bc88714345d2_ContentBits">
    <vt:lpwstr>0</vt:lpwstr>
  </property>
</Properties>
</file>